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6" r:id="rId3"/>
    <p:sldId id="287" r:id="rId4"/>
    <p:sldId id="288" r:id="rId5"/>
    <p:sldId id="289" r:id="rId6"/>
    <p:sldId id="257" r:id="rId7"/>
    <p:sldId id="259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90" r:id="rId21"/>
    <p:sldId id="291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33"/>
    <p:restoredTop sz="72946"/>
  </p:normalViewPr>
  <p:slideViewPr>
    <p:cSldViewPr>
      <p:cViewPr varScale="1">
        <p:scale>
          <a:sx n="75" d="100"/>
          <a:sy n="75" d="100"/>
        </p:scale>
        <p:origin x="2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5B9AB3-201B-AD44-AD63-77B6128A02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62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B0C69B-DB71-7241-86A3-E3DA71883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13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9C9CC57-5EE1-0C49-8D76-BEEF37272F73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66106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26.8% of occupational exposures will manifest symptoms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Most common</a:t>
            </a:r>
            <a:r>
              <a:rPr lang="en-US" baseline="0" dirty="0" smtClean="0"/>
              <a:t> symptoms </a:t>
            </a:r>
            <a:r>
              <a:rPr lang="mr-IN" baseline="0" dirty="0" smtClean="0"/>
              <a:t>–</a:t>
            </a:r>
            <a:r>
              <a:rPr lang="en-US" baseline="0" dirty="0" smtClean="0"/>
              <a:t> facial tingling, </a:t>
            </a:r>
            <a:r>
              <a:rPr lang="en-US" baseline="0" dirty="0" err="1" smtClean="0"/>
              <a:t>dizzines</a:t>
            </a:r>
            <a:r>
              <a:rPr lang="en-US" baseline="0" dirty="0" smtClean="0"/>
              <a:t>,  HA, fatigue, nausea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Moderate acute poisoning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Includes changes in mental status, large muscle </a:t>
            </a:r>
            <a:r>
              <a:rPr lang="en-US" baseline="0" dirty="0" err="1" smtClean="0"/>
              <a:t>fasciculations</a:t>
            </a:r>
            <a:endParaRPr lang="en-US" baseline="0" dirty="0" smtClean="0"/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Typically symptoms resolve in 1-6 days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Severe Poisonings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Coma and seizure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Pulmonary edema </a:t>
            </a:r>
            <a:r>
              <a:rPr lang="mr-IN" baseline="0" dirty="0" smtClean="0"/>
              <a:t>–</a:t>
            </a:r>
            <a:r>
              <a:rPr lang="en-US" baseline="0" dirty="0" smtClean="0"/>
              <a:t> often difficult to differentiate from </a:t>
            </a:r>
            <a:r>
              <a:rPr lang="en-US" baseline="0" dirty="0" err="1" smtClean="0"/>
              <a:t>organophospate</a:t>
            </a:r>
            <a:r>
              <a:rPr lang="en-US" baseline="0" dirty="0" smtClean="0"/>
              <a:t> toxicity </a:t>
            </a:r>
            <a:r>
              <a:rPr lang="mr-IN" baseline="0" dirty="0" smtClean="0"/>
              <a:t>–</a:t>
            </a:r>
            <a:r>
              <a:rPr lang="en-US" baseline="0" dirty="0" smtClean="0"/>
              <a:t> plasma cholinesterase activity may be useful </a:t>
            </a:r>
            <a:r>
              <a:rPr lang="en-US" baseline="0" dirty="0" smtClean="0">
                <a:sym typeface="Wingdings"/>
              </a:rPr>
              <a:t> failure to recognize the </a:t>
            </a:r>
            <a:r>
              <a:rPr lang="en-US" baseline="0" dirty="0" err="1" smtClean="0">
                <a:sym typeface="Wingdings"/>
              </a:rPr>
              <a:t>diference</a:t>
            </a:r>
            <a:r>
              <a:rPr lang="en-US" baseline="0" dirty="0" smtClean="0">
                <a:sym typeface="Wingdings"/>
              </a:rPr>
              <a:t> this has resulted in iatrogenic atropine toxicity and death</a:t>
            </a:r>
            <a:endParaRPr lang="en-US" baseline="0" dirty="0" smtClean="0"/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42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In general 2 syndromes present after </a:t>
            </a:r>
            <a:r>
              <a:rPr lang="en-US" baseline="0" dirty="0" err="1" smtClean="0"/>
              <a:t>pyrethroid</a:t>
            </a:r>
            <a:r>
              <a:rPr lang="en-US" baseline="0" dirty="0" smtClean="0"/>
              <a:t> poisoning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 syndrome (tremor) from type I </a:t>
            </a:r>
            <a:r>
              <a:rPr lang="en-US" baseline="0" dirty="0" err="1" smtClean="0"/>
              <a:t>pyrethroids</a:t>
            </a:r>
            <a:r>
              <a:rPr lang="en-US" baseline="0" dirty="0" smtClean="0"/>
              <a:t>, resembles DDT toxicity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CS syndrome </a:t>
            </a:r>
            <a:r>
              <a:rPr lang="mr-IN" baseline="0" dirty="0" smtClean="0"/>
              <a:t>–</a:t>
            </a:r>
            <a:r>
              <a:rPr lang="en-US" baseline="0" dirty="0" smtClean="0"/>
              <a:t> caused by type 2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cyano</a:t>
            </a:r>
            <a:r>
              <a:rPr lang="en-US" baseline="0" dirty="0" smtClean="0"/>
              <a:t> containing </a:t>
            </a:r>
            <a:r>
              <a:rPr lang="en-US" baseline="0" dirty="0" err="1" smtClean="0"/>
              <a:t>pyhrethroids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377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Clothes may need to be thrown away </a:t>
            </a:r>
            <a:r>
              <a:rPr lang="mr-IN" dirty="0" smtClean="0"/>
              <a:t>–</a:t>
            </a:r>
            <a:r>
              <a:rPr lang="en-US" dirty="0" smtClean="0"/>
              <a:t> some studies suggest even multiple washings have limited removal of </a:t>
            </a:r>
            <a:r>
              <a:rPr lang="en-US" dirty="0" err="1" smtClean="0"/>
              <a:t>pyrethroids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Skin exposures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soap and water at least x2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Activated charcoal if</a:t>
            </a:r>
            <a:r>
              <a:rPr lang="en-US" baseline="0" dirty="0" smtClean="0"/>
              <a:t> not contraindicated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Pyrethroids</a:t>
            </a:r>
            <a:r>
              <a:rPr lang="en-US" baseline="0" dirty="0" smtClean="0"/>
              <a:t> bind well to charcoal and are </a:t>
            </a:r>
            <a:r>
              <a:rPr lang="en-US" baseline="0" dirty="0" err="1" smtClean="0"/>
              <a:t>enterohepatically</a:t>
            </a:r>
            <a:r>
              <a:rPr lang="en-US" baseline="0" dirty="0" smtClean="0"/>
              <a:t> recirculated, MDAC maybe of use</a:t>
            </a:r>
          </a:p>
          <a:p>
            <a:pPr marL="171450" lvl="0" indent="-171450">
              <a:buFontTx/>
              <a:buChar char="-"/>
            </a:pPr>
            <a:endParaRPr lang="en-US" dirty="0" smtClean="0"/>
          </a:p>
          <a:p>
            <a:pPr marL="171450" lvl="0" indent="-171450">
              <a:buFontTx/>
              <a:buChar char="-"/>
            </a:pPr>
            <a:r>
              <a:rPr lang="en-US" dirty="0" smtClean="0"/>
              <a:t>Muscular symptoms </a:t>
            </a:r>
            <a:r>
              <a:rPr lang="mr-IN" dirty="0" smtClean="0"/>
              <a:t>–</a:t>
            </a:r>
            <a:r>
              <a:rPr lang="en-US" dirty="0" smtClean="0"/>
              <a:t> diazepam and methocarbamol may be useful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Seizures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difficult to control at times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3mg/kg of valium has been needed in animal studies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Barbs have not been found to be as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991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Persons with symptoms from</a:t>
            </a:r>
            <a:r>
              <a:rPr lang="en-US" baseline="0" dirty="0" smtClean="0"/>
              <a:t> exposure may need further testing </a:t>
            </a:r>
            <a:r>
              <a:rPr lang="mr-IN" baseline="0" dirty="0" smtClean="0"/>
              <a:t>–</a:t>
            </a:r>
            <a:r>
              <a:rPr lang="en-US" baseline="0" dirty="0" smtClean="0"/>
              <a:t> electromyography may be useful, but cannot return until symptoms resolve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296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085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0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dirty="0" smtClean="0">
                <a:ea typeface="ＭＳ Ｐゴシック" charset="-128"/>
              </a:rPr>
              <a:t>Ground </a:t>
            </a:r>
            <a:r>
              <a:rPr lang="en-US" altLang="en-US" dirty="0" err="1" smtClean="0">
                <a:ea typeface="ＭＳ Ｐゴシック" charset="-128"/>
              </a:rPr>
              <a:t>chrysathemum</a:t>
            </a:r>
            <a:r>
              <a:rPr lang="en-US" altLang="en-US" dirty="0" smtClean="0">
                <a:ea typeface="ＭＳ Ｐゴシック" charset="-128"/>
              </a:rPr>
              <a:t> flowers</a:t>
            </a:r>
            <a:r>
              <a:rPr lang="en-US" altLang="en-US" baseline="0" dirty="0" smtClean="0">
                <a:ea typeface="ＭＳ Ｐゴシック" charset="-128"/>
              </a:rPr>
              <a:t> have approximately 1-3% active </a:t>
            </a:r>
            <a:r>
              <a:rPr lang="en-US" altLang="en-US" baseline="0" dirty="0" err="1" smtClean="0">
                <a:ea typeface="ＭＳ Ｐゴシック" charset="-128"/>
              </a:rPr>
              <a:t>pyrethrins</a:t>
            </a:r>
            <a:r>
              <a:rPr lang="en-US" altLang="en-US" baseline="0" dirty="0" smtClean="0">
                <a:ea typeface="ＭＳ Ｐゴシック" charset="-128"/>
              </a:rPr>
              <a:t>, must be extracted and concentrated using organic solvents like alcohol, kerosene, </a:t>
            </a:r>
            <a:r>
              <a:rPr lang="en-US" altLang="en-US" baseline="0" dirty="0" err="1" smtClean="0">
                <a:ea typeface="ＭＳ Ｐゴシック" charset="-128"/>
              </a:rPr>
              <a:t>naptha</a:t>
            </a:r>
            <a:endParaRPr lang="en-US" altLang="en-US" baseline="0" dirty="0" smtClean="0">
              <a:ea typeface="ＭＳ Ｐゴシック" charset="-128"/>
            </a:endParaRPr>
          </a:p>
          <a:p>
            <a:pPr marL="171450" indent="-171450">
              <a:buFontTx/>
              <a:buChar char="-"/>
            </a:pPr>
            <a:endParaRPr lang="en-US" altLang="en-US" baseline="0" dirty="0">
              <a:ea typeface="ＭＳ Ｐゴシック" charset="-128"/>
            </a:endParaRPr>
          </a:p>
          <a:p>
            <a:pPr marL="171450" indent="-171450">
              <a:buFontTx/>
              <a:buChar char="-"/>
            </a:pPr>
            <a:r>
              <a:rPr lang="en-US" altLang="en-US" baseline="0" dirty="0" err="1" smtClean="0">
                <a:ea typeface="ＭＳ Ｐゴシック" charset="-128"/>
              </a:rPr>
              <a:t>Pyrethrins</a:t>
            </a:r>
            <a:r>
              <a:rPr lang="en-US" altLang="en-US" baseline="0" dirty="0" smtClean="0">
                <a:ea typeface="ＭＳ Ｐゴシック" charset="-128"/>
              </a:rPr>
              <a:t> easily degrade in acid, </a:t>
            </a:r>
            <a:r>
              <a:rPr lang="en-US" altLang="en-US" baseline="0" dirty="0" err="1" smtClean="0">
                <a:ea typeface="ＭＳ Ｐゴシック" charset="-128"/>
              </a:rPr>
              <a:t>alkalai</a:t>
            </a:r>
            <a:r>
              <a:rPr lang="en-US" altLang="en-US" baseline="0" dirty="0" smtClean="0">
                <a:ea typeface="ＭＳ Ｐゴシック" charset="-128"/>
              </a:rPr>
              <a:t>, or UV light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971DCC0-152F-5346-A09F-7DBEF56E6498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0526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baseline="0" dirty="0" smtClean="0"/>
              <a:t>developed as a more environmentally stable alternative to </a:t>
            </a:r>
            <a:r>
              <a:rPr lang="en-US" baseline="0" dirty="0" err="1" smtClean="0"/>
              <a:t>pyrethrins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Other factors that increase toxicity </a:t>
            </a:r>
            <a:r>
              <a:rPr lang="mr-IN" dirty="0" smtClean="0"/>
              <a:t>–</a:t>
            </a:r>
            <a:r>
              <a:rPr lang="en-US" dirty="0" smtClean="0"/>
              <a:t> temperature</a:t>
            </a:r>
            <a:r>
              <a:rPr lang="en-US" baseline="0" dirty="0" smtClean="0"/>
              <a:t> (typically lower temperature increases toxicity), halogenation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More selective than </a:t>
            </a:r>
            <a:r>
              <a:rPr lang="en-US" baseline="0" dirty="0" err="1" smtClean="0"/>
              <a:t>pyrethrins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can be safer than </a:t>
            </a:r>
            <a:r>
              <a:rPr lang="en-US" baseline="0" dirty="0" err="1" smtClean="0"/>
              <a:t>pyrethrins</a:t>
            </a:r>
            <a:r>
              <a:rPr lang="en-US" baseline="0" dirty="0" smtClean="0"/>
              <a:t> and less toxic to mammals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79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Divided into 2 types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</a:t>
            </a:r>
            <a:r>
              <a:rPr lang="en-US" baseline="0" dirty="0" smtClean="0"/>
              <a:t> syndrome </a:t>
            </a:r>
            <a:r>
              <a:rPr lang="mr-IN" baseline="0" dirty="0" smtClean="0"/>
              <a:t>–</a:t>
            </a:r>
            <a:r>
              <a:rPr lang="en-US" baseline="0" dirty="0" smtClean="0"/>
              <a:t> tremor seen in rats after IV administration </a:t>
            </a:r>
            <a:r>
              <a:rPr lang="mr-IN" baseline="0" dirty="0" smtClean="0"/>
              <a:t>–</a:t>
            </a:r>
            <a:r>
              <a:rPr lang="en-US" baseline="0" dirty="0" smtClean="0"/>
              <a:t> type 1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CS syndrome (</a:t>
            </a:r>
            <a:r>
              <a:rPr lang="en-US" baseline="0" dirty="0" err="1" smtClean="0"/>
              <a:t>choreoathetosis</a:t>
            </a:r>
            <a:r>
              <a:rPr lang="en-US" baseline="0" dirty="0" smtClean="0"/>
              <a:t> and salivation)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Original Classification system failed to characterize new </a:t>
            </a:r>
            <a:r>
              <a:rPr lang="en-US" baseline="0" dirty="0" err="1" smtClean="0"/>
              <a:t>pyrethroids</a:t>
            </a:r>
            <a:r>
              <a:rPr lang="en-US" baseline="0" dirty="0" smtClean="0"/>
              <a:t>, and testing involved IV and Intracerebral administration to animals, which does not represent toxicity in humans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16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classification is based on structure:</a:t>
            </a:r>
            <a:r>
              <a:rPr lang="en-US" baseline="0" dirty="0" smtClean="0"/>
              <a:t> Type 1 </a:t>
            </a:r>
            <a:r>
              <a:rPr lang="en-US" baseline="0" dirty="0" err="1" smtClean="0"/>
              <a:t>pyrethroids</a:t>
            </a:r>
            <a:r>
              <a:rPr lang="en-US" baseline="0" dirty="0" smtClean="0"/>
              <a:t> have a simple ester bond linkage, whereas Type 2 </a:t>
            </a:r>
            <a:r>
              <a:rPr lang="en-US" baseline="0" dirty="0" err="1" smtClean="0"/>
              <a:t>pyrethroids</a:t>
            </a:r>
            <a:r>
              <a:rPr lang="en-US" baseline="0" dirty="0" smtClean="0"/>
              <a:t> contain a </a:t>
            </a:r>
            <a:r>
              <a:rPr lang="en-US" baseline="0" dirty="0" err="1" smtClean="0"/>
              <a:t>Cyano</a:t>
            </a:r>
            <a:r>
              <a:rPr lang="en-US" baseline="0" dirty="0" smtClean="0"/>
              <a:t> group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Cyano</a:t>
            </a:r>
            <a:r>
              <a:rPr lang="en-US" baseline="0" dirty="0" smtClean="0"/>
              <a:t> group confers significantly more neuro toxicity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40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-Often exposure occurs</a:t>
            </a:r>
            <a:r>
              <a:rPr lang="en-US" baseline="0" dirty="0" smtClean="0"/>
              <a:t> due to failure in PPE, also mixing of chemicals by hand or sloppy handling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 significant absorption dermally, but </a:t>
            </a:r>
            <a:r>
              <a:rPr lang="en-US" baseline="0" dirty="0" err="1" smtClean="0"/>
              <a:t>occular</a:t>
            </a:r>
            <a:r>
              <a:rPr lang="en-US" baseline="0" dirty="0" smtClean="0"/>
              <a:t> exposures have occurred as have accidental ingestions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Lipid solubility </a:t>
            </a:r>
            <a:r>
              <a:rPr lang="mr-IN" baseline="0" dirty="0" smtClean="0"/>
              <a:t>–</a:t>
            </a:r>
            <a:r>
              <a:rPr lang="en-US" baseline="0" dirty="0" smtClean="0"/>
              <a:t> prefers to remain with solvent rather than be taken up by GI tract, often found unchanged in feces in ingestions</a:t>
            </a:r>
          </a:p>
          <a:p>
            <a:pPr marL="171450" indent="-171450">
              <a:buFontTx/>
              <a:buChar char="-"/>
            </a:pPr>
            <a:endParaRPr lang="en-US" i="1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4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Metabolized to CO2 via hydrolysis, oxidation and conjugation reactions</a:t>
            </a:r>
          </a:p>
          <a:p>
            <a:pPr marL="171450" indent="-171450">
              <a:buFontTx/>
              <a:buChar char="-"/>
            </a:pPr>
            <a:r>
              <a:rPr lang="en-US" i="1" baseline="0" dirty="0" smtClean="0"/>
              <a:t>Trans</a:t>
            </a:r>
            <a:r>
              <a:rPr lang="en-US" i="0" baseline="0" dirty="0" smtClean="0"/>
              <a:t> isomer much more rapidly metabolized and less toxic than </a:t>
            </a:r>
            <a:r>
              <a:rPr lang="en-US" i="1" baseline="0" dirty="0" smtClean="0"/>
              <a:t>cis</a:t>
            </a:r>
            <a:r>
              <a:rPr lang="en-US" i="0" baseline="0" dirty="0" smtClean="0"/>
              <a:t> isomers</a:t>
            </a:r>
          </a:p>
          <a:p>
            <a:pPr marL="171450" indent="-171450">
              <a:buFontTx/>
              <a:buChar char="-"/>
            </a:pPr>
            <a:r>
              <a:rPr lang="en-US" i="0" baseline="0" dirty="0" smtClean="0"/>
              <a:t>Newborn animal models seem to display more toxicity due to poor ability to oxidize and hydrolyze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-90%</a:t>
            </a:r>
            <a:r>
              <a:rPr lang="en-US" baseline="0" dirty="0" smtClean="0"/>
              <a:t> Excreted in 24-48 hours, the remaining parent </a:t>
            </a:r>
            <a:r>
              <a:rPr lang="en-US" baseline="0" dirty="0" err="1" smtClean="0"/>
              <a:t>comppound</a:t>
            </a:r>
            <a:r>
              <a:rPr lang="en-US" baseline="0" dirty="0" smtClean="0"/>
              <a:t> can take days, and metabolites can take even longer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268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Pyrethroids</a:t>
            </a:r>
            <a:r>
              <a:rPr lang="en-US" dirty="0" smtClean="0"/>
              <a:t> cause prolonged opening of sodium channel and increase in intracellular Na.  Experimentally</a:t>
            </a:r>
            <a:r>
              <a:rPr lang="en-US" baseline="0" dirty="0" smtClean="0"/>
              <a:t> 1000 fold stronger affinity for insect sodium channels than mammalian, which results in 15000-fold increase in toxicity</a:t>
            </a:r>
            <a:endParaRPr lang="en-US" dirty="0" smtClean="0"/>
          </a:p>
          <a:p>
            <a:pPr marL="628650" lvl="1" indent="-171450">
              <a:buFontTx/>
              <a:buChar char="-"/>
            </a:pPr>
            <a:r>
              <a:rPr lang="en-US" b="1" dirty="0" smtClean="0"/>
              <a:t>Type</a:t>
            </a:r>
            <a:r>
              <a:rPr lang="en-US" b="1" baseline="0" dirty="0" smtClean="0"/>
              <a:t> I </a:t>
            </a:r>
            <a:r>
              <a:rPr lang="en-US" b="1" baseline="0" dirty="0" err="1" smtClean="0"/>
              <a:t>pyrethroids</a:t>
            </a:r>
            <a:r>
              <a:rPr lang="en-US" b="1" baseline="0" dirty="0" smtClean="0"/>
              <a:t>: 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 cause </a:t>
            </a:r>
            <a:r>
              <a:rPr lang="en-US" baseline="0" dirty="0" err="1" smtClean="0"/>
              <a:t>repetetive</a:t>
            </a:r>
            <a:r>
              <a:rPr lang="en-US" baseline="0" dirty="0" smtClean="0"/>
              <a:t> depolarization and clinically manifest as tremors jerking movements</a:t>
            </a:r>
          </a:p>
          <a:p>
            <a:pPr marL="628650" lvl="1" indent="-171450">
              <a:buFontTx/>
              <a:buChar char="-"/>
            </a:pPr>
            <a:r>
              <a:rPr lang="en-US" b="1" baseline="0" dirty="0" smtClean="0"/>
              <a:t>Type II </a:t>
            </a:r>
            <a:r>
              <a:rPr lang="en-US" b="1" baseline="0" dirty="0" err="1" smtClean="0"/>
              <a:t>pyrethroids</a:t>
            </a:r>
            <a:r>
              <a:rPr lang="en-US" b="1" baseline="0" dirty="0" smtClean="0"/>
              <a:t> 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cause continuous depolarization that leads to total blocking of impulses due to prolonged depolarization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Also thought </a:t>
            </a:r>
            <a:r>
              <a:rPr lang="en-US" baseline="0" dirty="0" err="1" smtClean="0"/>
              <a:t>ot</a:t>
            </a:r>
            <a:r>
              <a:rPr lang="en-US" baseline="0" dirty="0" smtClean="0"/>
              <a:t> inhibit GABA at the </a:t>
            </a:r>
            <a:r>
              <a:rPr lang="en-US" baseline="0" dirty="0" err="1" smtClean="0"/>
              <a:t>picrotoxin</a:t>
            </a:r>
            <a:r>
              <a:rPr lang="en-US" baseline="0" dirty="0" smtClean="0"/>
              <a:t> binding site </a:t>
            </a:r>
            <a:r>
              <a:rPr lang="mr-IN" baseline="0" dirty="0" smtClean="0"/>
              <a:t>–</a:t>
            </a:r>
            <a:r>
              <a:rPr lang="en-US" baseline="0" dirty="0" smtClean="0"/>
              <a:t> may explain seizures</a:t>
            </a:r>
          </a:p>
          <a:p>
            <a:pPr marL="628650" lvl="1" indent="-171450">
              <a:buFontTx/>
              <a:buChar char="-"/>
            </a:pPr>
            <a:endParaRPr lang="en-US" baseline="0" dirty="0" smtClean="0"/>
          </a:p>
          <a:p>
            <a:pPr marL="628650" lvl="1" indent="-171450">
              <a:buFontTx/>
              <a:buChar char="-"/>
            </a:pPr>
            <a:endParaRPr lang="en-US" baseline="0" dirty="0" smtClean="0"/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5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 considered</a:t>
            </a:r>
            <a:r>
              <a:rPr lang="en-US" baseline="0" dirty="0" smtClean="0"/>
              <a:t> low order toxicity to mammals, but highly insecticidal</a:t>
            </a:r>
          </a:p>
          <a:p>
            <a:endParaRPr lang="en-US" dirty="0" smtClean="0"/>
          </a:p>
          <a:p>
            <a:r>
              <a:rPr lang="en-US" b="1" dirty="0" smtClean="0"/>
              <a:t>Allergic</a:t>
            </a:r>
            <a:r>
              <a:rPr lang="en-US" dirty="0" smtClean="0"/>
              <a:t> </a:t>
            </a:r>
            <a:r>
              <a:rPr lang="en-US" b="1" dirty="0" smtClean="0"/>
              <a:t>reactions</a:t>
            </a:r>
            <a:r>
              <a:rPr lang="en-US" dirty="0" smtClean="0"/>
              <a:t> are common </a:t>
            </a:r>
            <a:r>
              <a:rPr lang="mr-IN" dirty="0" smtClean="0"/>
              <a:t>–</a:t>
            </a:r>
            <a:r>
              <a:rPr lang="en-US" dirty="0" smtClean="0"/>
              <a:t> over 50% of persons allergic to</a:t>
            </a:r>
            <a:r>
              <a:rPr lang="en-US" baseline="0" dirty="0" smtClean="0"/>
              <a:t> ragweed have allergy to </a:t>
            </a:r>
            <a:r>
              <a:rPr lang="en-US" baseline="0" dirty="0" err="1" smtClean="0"/>
              <a:t>pyrethrins</a:t>
            </a:r>
            <a:r>
              <a:rPr lang="en-US" baseline="0" dirty="0" smtClean="0"/>
              <a:t>, as </a:t>
            </a:r>
            <a:r>
              <a:rPr lang="en-US" baseline="0" dirty="0" err="1" smtClean="0"/>
              <a:t>chrysathemum</a:t>
            </a:r>
            <a:r>
              <a:rPr lang="en-US" baseline="0" dirty="0" smtClean="0"/>
              <a:t> is in the same genus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Dermal exposure: </a:t>
            </a:r>
            <a:endParaRPr lang="en-US" b="0" baseline="0" dirty="0" smtClean="0"/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within 2-4 hours of exposure </a:t>
            </a:r>
            <a:r>
              <a:rPr lang="mr-IN" baseline="0" dirty="0" smtClean="0"/>
              <a:t>–</a:t>
            </a:r>
            <a:r>
              <a:rPr lang="en-US" baseline="0" dirty="0" smtClean="0"/>
              <a:t> rashes, blistering, </a:t>
            </a:r>
            <a:r>
              <a:rPr lang="en-US" baseline="0" dirty="0" err="1" smtClean="0"/>
              <a:t>parasthesias</a:t>
            </a:r>
            <a:r>
              <a:rPr lang="en-US" baseline="0" dirty="0" smtClean="0"/>
              <a:t>.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Facial exposure </a:t>
            </a:r>
            <a:r>
              <a:rPr lang="mr-IN" baseline="0" dirty="0" smtClean="0"/>
              <a:t>–</a:t>
            </a:r>
            <a:r>
              <a:rPr lang="en-US" baseline="0" dirty="0" smtClean="0"/>
              <a:t> lachrymation photophobia, congestion.  Symptoms exacerbated by sweating and washing with warm water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Typical dermal exposure from ungloved mixing	</a:t>
            </a:r>
          </a:p>
          <a:p>
            <a:r>
              <a:rPr lang="en-US" b="1" baseline="0" dirty="0" smtClean="0"/>
              <a:t>Inhalational exposure</a:t>
            </a:r>
            <a:r>
              <a:rPr lang="en-US" baseline="0" dirty="0" smtClean="0"/>
              <a:t>: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Typically from spraying against the wind, cleaning sprayer nozzles, being near sprayer without PPE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Upper respiratory symptoms more common: itchy throat, sneezing, laryngeal edema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Lower respiratory symptoms less common:  cough, wheezing, bronchospasm, pneumonitis, pulmonary edema</a:t>
            </a:r>
          </a:p>
          <a:p>
            <a:pPr marL="171450" lvl="0" indent="-171450">
              <a:buFontTx/>
              <a:buChar char="-"/>
            </a:pPr>
            <a:r>
              <a:rPr lang="en-US" b="1" baseline="0" dirty="0" smtClean="0"/>
              <a:t>Ingestion</a:t>
            </a:r>
            <a:r>
              <a:rPr lang="en-US" b="0" baseline="0" dirty="0" smtClean="0"/>
              <a:t>: rapid onset of symptoms </a:t>
            </a:r>
            <a:r>
              <a:rPr lang="mr-IN" b="0" baseline="0" dirty="0" smtClean="0"/>
              <a:t>–</a:t>
            </a:r>
            <a:r>
              <a:rPr lang="en-US" b="0" baseline="0" dirty="0" smtClean="0"/>
              <a:t> 10 mins to 1 hour.  Epigastric pain nausea and vomiting</a:t>
            </a:r>
          </a:p>
          <a:p>
            <a:pPr marL="628650" lvl="1" indent="-171450">
              <a:buFontTx/>
              <a:buChar char="-"/>
            </a:pPr>
            <a:endParaRPr lang="en-US" b="1" baseline="0" dirty="0" smtClean="0"/>
          </a:p>
          <a:p>
            <a:pPr marL="628650" lvl="1" indent="-171450">
              <a:buFontTx/>
              <a:buChar char="-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C69B-DB71-7241-86A3-E3DA71883B3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6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title_ar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4473575"/>
            <a:ext cx="6856413" cy="784225"/>
          </a:xfrm>
        </p:spPr>
        <p:txBody>
          <a:bodyPr lIns="91440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9675" y="5148263"/>
            <a:ext cx="6856413" cy="457200"/>
          </a:xfrm>
        </p:spPr>
        <p:txBody>
          <a:bodyPr wrap="none"/>
          <a:lstStyle>
            <a:lvl1pPr marL="0" indent="0">
              <a:lnSpc>
                <a:spcPts val="3200"/>
              </a:lnSpc>
              <a:spcBef>
                <a:spcPct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1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E6C83-8B26-B249-B7BF-1AFB5BFCA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0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150813"/>
            <a:ext cx="2057400" cy="5975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50813"/>
            <a:ext cx="6022975" cy="5975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C83AB-83ED-0D48-A13B-8D5BB5B57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72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9D4D7-5ABA-5B41-B1EC-A814DE93C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28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1BA46-C24D-6D40-8D8F-B3F2315672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91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828800"/>
            <a:ext cx="40386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BB711-AB9C-FC49-AF8F-AD28079DE1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19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FF5CB-96E4-424D-AD8D-BF6C48FC5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03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6DC8E-FB6C-C84D-AEC2-DBC28D63A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22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E6DFD-4584-1F4E-A1BF-A10A57677B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31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24BCC-6E3F-6543-88B1-EB2E76DA86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52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719F4-94AD-684B-BB19-5F03A6FA84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15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text_white_ar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50813"/>
            <a:ext cx="8229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828800"/>
            <a:ext cx="82296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625" y="6270625"/>
            <a:ext cx="3609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4D4D4D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95763" y="6270625"/>
            <a:ext cx="752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4D4D4D"/>
                </a:solidFill>
              </a:defRPr>
            </a:lvl1pPr>
          </a:lstStyle>
          <a:p>
            <a:fld id="{46C1CC2D-620D-E34A-B6E5-F2B6D8947C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4D4D4D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4D4D4D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4D4D4D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9675" y="4648200"/>
            <a:ext cx="7400925" cy="1066800"/>
          </a:xfrm>
        </p:spPr>
        <p:txBody>
          <a:bodyPr/>
          <a:lstStyle/>
          <a:p>
            <a:pPr algn="ctr" eaLnBrk="1" hangingPunct="1"/>
            <a:r>
              <a:rPr lang="en-US" altLang="en-US" dirty="0" err="1" smtClean="0">
                <a:ea typeface="ＭＳ Ｐゴシック" charset="-128"/>
              </a:rPr>
              <a:t>Pyrethrins</a:t>
            </a:r>
            <a:r>
              <a:rPr lang="en-US" altLang="en-US" dirty="0" smtClean="0">
                <a:ea typeface="ＭＳ Ｐゴシック" charset="-128"/>
              </a:rPr>
              <a:t> and </a:t>
            </a:r>
            <a:r>
              <a:rPr lang="en-US" altLang="en-US" dirty="0" err="1" smtClean="0">
                <a:ea typeface="ＭＳ Ｐゴシック" charset="-128"/>
              </a:rPr>
              <a:t>Pyrethroids</a:t>
            </a:r>
            <a:endParaRPr lang="en-US" altLang="en-US" dirty="0" smtClean="0">
              <a:ea typeface="ＭＳ Ｐゴシック" charset="-128"/>
            </a:endParaRPr>
          </a:p>
          <a:p>
            <a:pPr algn="ctr" eaLnBrk="1" hangingPunct="1"/>
            <a:r>
              <a:rPr lang="en-US" altLang="en-US" sz="2400" dirty="0" smtClean="0">
                <a:ea typeface="ＭＳ Ｐゴシック" charset="-128"/>
              </a:rPr>
              <a:t>Tony </a:t>
            </a:r>
            <a:r>
              <a:rPr lang="en-US" altLang="en-US" sz="2400" dirty="0" err="1" smtClean="0">
                <a:ea typeface="ＭＳ Ｐゴシック" charset="-128"/>
              </a:rPr>
              <a:t>Rianprakaisang</a:t>
            </a:r>
            <a:r>
              <a:rPr lang="en-US" altLang="en-US" sz="2400" dirty="0" smtClean="0">
                <a:ea typeface="ＭＳ Ｐゴシック" charset="-128"/>
              </a:rPr>
              <a:t>, MD and Adrienne Hughes, MD</a:t>
            </a:r>
          </a:p>
          <a:p>
            <a:pPr algn="ctr" eaLnBrk="1" hangingPunct="1"/>
            <a:r>
              <a:rPr lang="en-US" altLang="en-US" sz="2400" dirty="0" smtClean="0">
                <a:ea typeface="ＭＳ Ｐゴシック" charset="-128"/>
              </a:rPr>
              <a:t>September 5</a:t>
            </a:r>
            <a:r>
              <a:rPr lang="en-US" altLang="en-US" sz="2400" baseline="30000" dirty="0" smtClean="0">
                <a:ea typeface="ＭＳ Ｐゴシック" charset="-128"/>
              </a:rPr>
              <a:t>th</a:t>
            </a:r>
            <a:r>
              <a:rPr lang="en-US" altLang="en-US" sz="2400" dirty="0" smtClean="0">
                <a:ea typeface="ＭＳ Ｐゴシック" charset="-128"/>
              </a:rPr>
              <a:t> 2018</a:t>
            </a:r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222375" y="5715000"/>
            <a:ext cx="68564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500"/>
              </a:lnSpc>
            </a:pPr>
            <a:endParaRPr lang="en-US" altLang="en-US" sz="1500" b="1" dirty="0">
              <a:solidFill>
                <a:schemeClr val="bg1"/>
              </a:solidFill>
            </a:endParaRPr>
          </a:p>
          <a:p>
            <a:pPr eaLnBrk="1" hangingPunct="1">
              <a:lnSpc>
                <a:spcPts val="1500"/>
              </a:lnSpc>
            </a:pPr>
            <a:endParaRPr lang="en-US" altLang="en-US" sz="1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Pyrethroid</a:t>
            </a:r>
            <a:r>
              <a:rPr lang="en-US" dirty="0"/>
              <a:t> Classification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9011"/>
            <a:ext cx="3200400" cy="34439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38" y="2221880"/>
            <a:ext cx="3352800" cy="34810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05000" y="2895600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2619" y="4572000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05282" y="4739026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7000" y="3099453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828801"/>
            <a:ext cx="4270375" cy="3810000"/>
          </a:xfrm>
        </p:spPr>
        <p:txBody>
          <a:bodyPr/>
          <a:lstStyle/>
          <a:p>
            <a:r>
              <a:rPr lang="en-US" sz="2800" dirty="0" smtClean="0"/>
              <a:t>Common routes of exposure</a:t>
            </a:r>
          </a:p>
          <a:p>
            <a:pPr lvl="1"/>
            <a:r>
              <a:rPr lang="en-US" sz="2400" dirty="0" smtClean="0"/>
              <a:t>Dermal</a:t>
            </a:r>
          </a:p>
          <a:p>
            <a:pPr lvl="1"/>
            <a:r>
              <a:rPr lang="en-US" sz="2400" dirty="0" smtClean="0"/>
              <a:t>Inhalational</a:t>
            </a:r>
          </a:p>
          <a:p>
            <a:r>
              <a:rPr lang="en-US" sz="2800" dirty="0" smtClean="0"/>
              <a:t>Distribution</a:t>
            </a:r>
          </a:p>
          <a:p>
            <a:pPr lvl="1"/>
            <a:r>
              <a:rPr lang="en-US" sz="2400" dirty="0" smtClean="0"/>
              <a:t>Highly </a:t>
            </a:r>
            <a:r>
              <a:rPr lang="en-US" sz="2400" dirty="0" smtClean="0"/>
              <a:t>lipid </a:t>
            </a:r>
            <a:r>
              <a:rPr lang="en-US" sz="2400" dirty="0" smtClean="0"/>
              <a:t>soluble</a:t>
            </a:r>
          </a:p>
          <a:p>
            <a:pPr lvl="1"/>
            <a:r>
              <a:rPr lang="en-US" sz="2400" dirty="0" smtClean="0"/>
              <a:t>No significant </a:t>
            </a:r>
            <a:r>
              <a:rPr lang="en-US" sz="2400" dirty="0" err="1" smtClean="0"/>
              <a:t>bioaccumilation</a:t>
            </a:r>
            <a:r>
              <a:rPr lang="en-US" sz="240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13001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Metabolism and Elimination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Metabolism</a:t>
            </a:r>
          </a:p>
          <a:p>
            <a:pPr lvl="1"/>
            <a:r>
              <a:rPr lang="en-US" sz="2400" dirty="0"/>
              <a:t>Poor absorption from GI tract</a:t>
            </a:r>
          </a:p>
          <a:p>
            <a:pPr lvl="1"/>
            <a:r>
              <a:rPr lang="en-US" sz="2400" dirty="0"/>
              <a:t>Metabolism by liver</a:t>
            </a:r>
          </a:p>
          <a:p>
            <a:r>
              <a:rPr lang="en-US" dirty="0" smtClean="0"/>
              <a:t>Parent compounds excreted rapidly and completely</a:t>
            </a:r>
          </a:p>
          <a:p>
            <a:pPr lvl="1"/>
            <a:r>
              <a:rPr lang="en-US" dirty="0" smtClean="0"/>
              <a:t>Urinary (40-60%)</a:t>
            </a:r>
          </a:p>
          <a:p>
            <a:pPr lvl="1"/>
            <a:r>
              <a:rPr lang="en-US" dirty="0" smtClean="0"/>
              <a:t>Fecal (30-50%)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29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2050" name="Picture 2" descr="mage result for pyrethrin mechanism of action diagra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1064"/>
            <a:ext cx="7620000" cy="57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12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Manifestations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Allergies </a:t>
            </a:r>
            <a:r>
              <a:rPr lang="mr-IN" sz="2800" dirty="0" smtClean="0"/>
              <a:t>–</a:t>
            </a:r>
            <a:r>
              <a:rPr lang="en-US" sz="2800" dirty="0" smtClean="0"/>
              <a:t> cross reactivity to ragweed</a:t>
            </a:r>
          </a:p>
          <a:p>
            <a:pPr lvl="1"/>
            <a:r>
              <a:rPr lang="en-US" sz="2400" dirty="0" smtClean="0"/>
              <a:t>Rhinitis, dermatitis, bronchospasm, anaphylaxis</a:t>
            </a:r>
          </a:p>
          <a:p>
            <a:r>
              <a:rPr lang="en-US" sz="2800" dirty="0" smtClean="0"/>
              <a:t>Dermal symptoms </a:t>
            </a:r>
          </a:p>
          <a:p>
            <a:pPr lvl="1"/>
            <a:r>
              <a:rPr lang="en-US" sz="2400" dirty="0" smtClean="0"/>
              <a:t>2-4 hours post-exposure</a:t>
            </a:r>
          </a:p>
          <a:p>
            <a:r>
              <a:rPr lang="en-US" sz="2800" dirty="0" smtClean="0"/>
              <a:t>Inhalational</a:t>
            </a:r>
          </a:p>
          <a:p>
            <a:pPr lvl="1"/>
            <a:r>
              <a:rPr lang="en-US" sz="2400" dirty="0" smtClean="0"/>
              <a:t>Predominance of upper respiratory </a:t>
            </a:r>
            <a:r>
              <a:rPr lang="en-US" sz="2400" dirty="0" err="1" smtClean="0"/>
              <a:t>sxs</a:t>
            </a:r>
            <a:endParaRPr lang="en-US" sz="2400" dirty="0" smtClean="0"/>
          </a:p>
          <a:p>
            <a:r>
              <a:rPr lang="en-US" sz="2800" dirty="0" smtClean="0"/>
              <a:t>Ingestion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9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Occupational Exposures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76" y="-228600"/>
            <a:ext cx="5601574" cy="79269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8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 Syndrome vs CS </a:t>
            </a:r>
            <a:r>
              <a:rPr lang="en-US" dirty="0"/>
              <a:t>S</a:t>
            </a:r>
            <a:r>
              <a:rPr lang="en-US" dirty="0" smtClean="0"/>
              <a:t>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646237"/>
            <a:ext cx="8229600" cy="4297363"/>
          </a:xfrm>
        </p:spPr>
        <p:txBody>
          <a:bodyPr/>
          <a:lstStyle/>
          <a:p>
            <a:r>
              <a:rPr lang="en-US" sz="2800" dirty="0" smtClean="0"/>
              <a:t>T syndrome (tremor)</a:t>
            </a:r>
          </a:p>
          <a:p>
            <a:pPr lvl="1"/>
            <a:r>
              <a:rPr lang="en-US" sz="2400" dirty="0" smtClean="0"/>
              <a:t>Tremor</a:t>
            </a:r>
          </a:p>
          <a:p>
            <a:pPr lvl="1"/>
            <a:r>
              <a:rPr lang="en-US" sz="2400" dirty="0" smtClean="0"/>
              <a:t>Increased sensitivity to external stimuli</a:t>
            </a:r>
          </a:p>
          <a:p>
            <a:pPr lvl="1"/>
            <a:r>
              <a:rPr lang="en-US" sz="2400" dirty="0" smtClean="0"/>
              <a:t>Hyperthermia</a:t>
            </a:r>
          </a:p>
          <a:p>
            <a:r>
              <a:rPr lang="en-US" sz="2800" dirty="0" smtClean="0"/>
              <a:t>CS syndrome (</a:t>
            </a:r>
            <a:r>
              <a:rPr lang="en-US" sz="2800" dirty="0" err="1" smtClean="0"/>
              <a:t>choreoathetotic</a:t>
            </a:r>
            <a:r>
              <a:rPr lang="en-US" sz="2800" dirty="0" smtClean="0"/>
              <a:t>, salivation)</a:t>
            </a:r>
          </a:p>
          <a:p>
            <a:pPr lvl="1"/>
            <a:r>
              <a:rPr lang="en-US" sz="2400" dirty="0" smtClean="0"/>
              <a:t>Salivation</a:t>
            </a:r>
          </a:p>
          <a:p>
            <a:pPr lvl="1"/>
            <a:r>
              <a:rPr lang="en-US" sz="2400" dirty="0" err="1" smtClean="0"/>
              <a:t>Choreoathetosis</a:t>
            </a:r>
            <a:endParaRPr lang="en-US" sz="2400" dirty="0" smtClean="0"/>
          </a:p>
          <a:p>
            <a:pPr lvl="1"/>
            <a:r>
              <a:rPr lang="en-US" sz="2400" dirty="0" smtClean="0"/>
              <a:t>Increased startle response</a:t>
            </a:r>
          </a:p>
          <a:p>
            <a:pPr lvl="1"/>
            <a:r>
              <a:rPr lang="en-US" sz="2400" dirty="0" smtClean="0"/>
              <a:t>Tonic </a:t>
            </a:r>
            <a:r>
              <a:rPr lang="en-US" sz="2400" dirty="0" err="1" smtClean="0"/>
              <a:t>clonic</a:t>
            </a:r>
            <a:r>
              <a:rPr lang="en-US" sz="2400" dirty="0" smtClean="0"/>
              <a:t> seizures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2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specific treatments</a:t>
            </a:r>
          </a:p>
          <a:p>
            <a:r>
              <a:rPr lang="en-US" dirty="0" smtClean="0"/>
              <a:t>Irrigation and decontamination</a:t>
            </a:r>
          </a:p>
          <a:p>
            <a:r>
              <a:rPr lang="en-US" dirty="0" smtClean="0"/>
              <a:t>Consideration of co-contaminants</a:t>
            </a:r>
          </a:p>
          <a:p>
            <a:pPr lvl="1"/>
            <a:r>
              <a:rPr lang="en-US" dirty="0" smtClean="0"/>
              <a:t>Solvents</a:t>
            </a:r>
          </a:p>
          <a:p>
            <a:pPr lvl="1"/>
            <a:r>
              <a:rPr lang="en-US" dirty="0" smtClean="0"/>
              <a:t>Hydrocarbons</a:t>
            </a:r>
          </a:p>
          <a:p>
            <a:r>
              <a:rPr lang="en-US" dirty="0" smtClean="0"/>
              <a:t>Management of muscular symptoms</a:t>
            </a:r>
          </a:p>
          <a:p>
            <a:r>
              <a:rPr lang="en-US" dirty="0" smtClean="0"/>
              <a:t>Seizure management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42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Occupational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97363"/>
          </a:xfrm>
        </p:spPr>
        <p:txBody>
          <a:bodyPr/>
          <a:lstStyle/>
          <a:p>
            <a:r>
              <a:rPr lang="en-US" sz="2800" dirty="0" smtClean="0"/>
              <a:t>Relative contraindications to working with </a:t>
            </a:r>
            <a:r>
              <a:rPr lang="en-US" sz="2800" dirty="0" err="1" smtClean="0"/>
              <a:t>pyrethroids</a:t>
            </a:r>
            <a:endParaRPr lang="en-US" sz="2800" dirty="0" smtClean="0"/>
          </a:p>
          <a:p>
            <a:pPr lvl="1"/>
            <a:r>
              <a:rPr lang="en-US" sz="2400" dirty="0" smtClean="0"/>
              <a:t>Dermal lesions</a:t>
            </a:r>
          </a:p>
          <a:p>
            <a:pPr lvl="1"/>
            <a:r>
              <a:rPr lang="en-US" sz="2400" dirty="0" smtClean="0"/>
              <a:t>Asthma</a:t>
            </a:r>
          </a:p>
          <a:p>
            <a:pPr lvl="1"/>
            <a:r>
              <a:rPr lang="en-US" sz="2400" dirty="0" smtClean="0"/>
              <a:t>Peripheral or central nervous system disease</a:t>
            </a:r>
          </a:p>
          <a:p>
            <a:r>
              <a:rPr lang="en-US" sz="2800" dirty="0" smtClean="0"/>
              <a:t>Monitoring </a:t>
            </a:r>
          </a:p>
          <a:p>
            <a:pPr lvl="1"/>
            <a:r>
              <a:rPr lang="en-US" sz="2400" dirty="0" smtClean="0"/>
              <a:t>No current exposure indices have been set for urine metabolites</a:t>
            </a:r>
          </a:p>
          <a:p>
            <a:pPr lvl="1"/>
            <a:r>
              <a:rPr lang="en-US" sz="2400" dirty="0" smtClean="0"/>
              <a:t>Can be detected in urine using GC/MS, and other detection methods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OSHA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pyrethrum</a:t>
            </a:r>
          </a:p>
          <a:p>
            <a:pPr lvl="1"/>
            <a:r>
              <a:rPr lang="en-US" dirty="0" smtClean="0"/>
              <a:t>5mg/cubic meter </a:t>
            </a:r>
            <a:r>
              <a:rPr lang="mr-IN" dirty="0" smtClean="0"/>
              <a:t>–</a:t>
            </a:r>
            <a:r>
              <a:rPr lang="en-US" dirty="0" smtClean="0"/>
              <a:t> workplace limit</a:t>
            </a:r>
          </a:p>
          <a:p>
            <a:pPr lvl="1"/>
            <a:r>
              <a:rPr lang="en-US" dirty="0" smtClean="0"/>
              <a:t>5000mg/cubic meter </a:t>
            </a:r>
            <a:r>
              <a:rPr lang="mr-IN" dirty="0" smtClean="0"/>
              <a:t>–</a:t>
            </a:r>
            <a:r>
              <a:rPr lang="en-US" dirty="0" smtClean="0"/>
              <a:t> immediately life-threatening</a:t>
            </a:r>
          </a:p>
          <a:p>
            <a:r>
              <a:rPr lang="en-US" dirty="0" smtClean="0"/>
              <a:t>High margin of </a:t>
            </a:r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Animals studies indicate </a:t>
            </a:r>
            <a:r>
              <a:rPr lang="en-US" i="1" dirty="0" smtClean="0"/>
              <a:t>very high exposure limits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03" y="1950501"/>
            <a:ext cx="4519613" cy="4297363"/>
          </a:xfrm>
        </p:spPr>
        <p:txBody>
          <a:bodyPr/>
          <a:lstStyle/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7:00 am: Pesticide application team begin spraying in a citrus orchard in Kern Co, CA </a:t>
            </a:r>
          </a:p>
          <a:p>
            <a:endParaRPr lang="en-US" sz="2500" dirty="0"/>
          </a:p>
          <a:p>
            <a:r>
              <a:rPr lang="en-US" sz="2500" dirty="0"/>
              <a:t>Pesticide solution: </a:t>
            </a:r>
          </a:p>
          <a:p>
            <a:pPr lvl="1"/>
            <a:r>
              <a:rPr lang="en-US" sz="2100" dirty="0"/>
              <a:t>32 oz cyfluthrin (pyrethroid)</a:t>
            </a:r>
          </a:p>
          <a:p>
            <a:pPr lvl="1"/>
            <a:r>
              <a:rPr lang="en-US" sz="2100" dirty="0"/>
              <a:t>84 oz </a:t>
            </a:r>
            <a:r>
              <a:rPr lang="en-US" sz="2100" dirty="0" err="1"/>
              <a:t>spinosad</a:t>
            </a:r>
            <a:endParaRPr lang="en-US" sz="2100" dirty="0"/>
          </a:p>
          <a:p>
            <a:pPr lvl="1"/>
            <a:r>
              <a:rPr lang="en-US" sz="2100" dirty="0"/>
              <a:t>18.5 gallons petroleum oil</a:t>
            </a:r>
          </a:p>
          <a:p>
            <a:pPr lvl="1"/>
            <a:r>
              <a:rPr lang="en-US" sz="2100" dirty="0"/>
              <a:t>18K gallons water</a:t>
            </a:r>
            <a:endParaRPr lang="en-US" sz="2500" dirty="0"/>
          </a:p>
          <a:p>
            <a:pPr marL="0" indent="0">
              <a:buNone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FA2A99-29FC-7747-B273-245C32573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4" r="19226"/>
          <a:stretch/>
        </p:blipFill>
        <p:spPr>
          <a:xfrm>
            <a:off x="4751616" y="1447800"/>
            <a:ext cx="4172505" cy="32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D664F66-D840-7245-8186-D4A6A2AA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50813"/>
            <a:ext cx="8229600" cy="611187"/>
          </a:xfrm>
        </p:spPr>
        <p:txBody>
          <a:bodyPr/>
          <a:lstStyle/>
          <a:p>
            <a:r>
              <a:rPr lang="en-US" dirty="0"/>
              <a:t>May 12</a:t>
            </a:r>
            <a:r>
              <a:rPr lang="en-US" baseline="30000" dirty="0"/>
              <a:t>th</a:t>
            </a:r>
            <a:r>
              <a:rPr lang="en-US" dirty="0"/>
              <a:t>, 2005 – Kern County, CA</a:t>
            </a:r>
          </a:p>
        </p:txBody>
      </p:sp>
    </p:spTree>
    <p:extLst>
      <p:ext uri="{BB962C8B-B14F-4D97-AF65-F5344CB8AC3E}">
        <p14:creationId xmlns:p14="http://schemas.microsoft.com/office/powerpoint/2010/main" val="88365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Pyrethroid</a:t>
            </a:r>
            <a:r>
              <a:rPr lang="en-US" dirty="0" smtClean="0"/>
              <a:t> Exposure Data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752600"/>
            <a:ext cx="8229600" cy="116459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3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444823"/>
            <a:ext cx="6324600" cy="58512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61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33417A-D070-2845-A7D1-76E32D6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2133600"/>
            <a:ext cx="3985592" cy="2590800"/>
          </a:xfrm>
        </p:spPr>
        <p:txBody>
          <a:bodyPr/>
          <a:lstStyle/>
          <a:p>
            <a:r>
              <a:rPr lang="en-US" sz="2000" dirty="0"/>
              <a:t>After evaluation in the ED, all 27 vineyard workers were discharged home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Illness severity:</a:t>
            </a:r>
          </a:p>
          <a:p>
            <a:pPr lvl="1"/>
            <a:r>
              <a:rPr lang="en-US" sz="1600" dirty="0"/>
              <a:t>Moderate in five (19%)</a:t>
            </a:r>
          </a:p>
          <a:p>
            <a:pPr lvl="1"/>
            <a:r>
              <a:rPr lang="en-US" sz="1600" dirty="0"/>
              <a:t>Low in 20 (74%)</a:t>
            </a:r>
          </a:p>
          <a:p>
            <a:pPr lvl="1"/>
            <a:r>
              <a:rPr lang="en-US" sz="1600" dirty="0"/>
              <a:t>Not applicable in two (7%)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8FBF90-26CD-7E4A-943E-319C8621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202"/>
            <a:ext cx="8229600" cy="611187"/>
          </a:xfrm>
        </p:spPr>
        <p:txBody>
          <a:bodyPr/>
          <a:lstStyle/>
          <a:p>
            <a:r>
              <a:rPr lang="en-US" sz="3500" dirty="0"/>
              <a:t>Back to the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EC336-D59E-C744-B373-79596AB477DF}"/>
              </a:ext>
            </a:extLst>
          </p:cNvPr>
          <p:cNvSpPr txBox="1"/>
          <p:nvPr/>
        </p:nvSpPr>
        <p:spPr>
          <a:xfrm>
            <a:off x="281608" y="5285740"/>
            <a:ext cx="71097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the known toxicity of the different substances applied, these effects were attributed primarily to cyfluthrin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994AC-7AFD-514C-A453-24E7492D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9535" b="4341"/>
          <a:stretch/>
        </p:blipFill>
        <p:spPr>
          <a:xfrm>
            <a:off x="4419600" y="289202"/>
            <a:ext cx="4457601" cy="4709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00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33417A-D070-2845-A7D1-76E32D6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2133600"/>
            <a:ext cx="3985592" cy="2590800"/>
          </a:xfrm>
        </p:spPr>
        <p:txBody>
          <a:bodyPr/>
          <a:lstStyle/>
          <a:p>
            <a:r>
              <a:rPr lang="en-US" sz="2000" dirty="0"/>
              <a:t>After evaluation in the ED, all 27 vineyard workers were discharged home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Illness severity:</a:t>
            </a:r>
          </a:p>
          <a:p>
            <a:pPr lvl="1"/>
            <a:r>
              <a:rPr lang="en-US" sz="1600" dirty="0"/>
              <a:t>Moderate in five (19%)</a:t>
            </a:r>
          </a:p>
          <a:p>
            <a:pPr lvl="1"/>
            <a:r>
              <a:rPr lang="en-US" sz="1600" dirty="0"/>
              <a:t>Low in 20 (74%)</a:t>
            </a:r>
          </a:p>
          <a:p>
            <a:pPr lvl="1"/>
            <a:r>
              <a:rPr lang="en-US" sz="1600" dirty="0"/>
              <a:t>Not applicable in two (7%)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8FBF90-26CD-7E4A-943E-319C8621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202"/>
            <a:ext cx="8229600" cy="611187"/>
          </a:xfrm>
        </p:spPr>
        <p:txBody>
          <a:bodyPr/>
          <a:lstStyle/>
          <a:p>
            <a:r>
              <a:rPr lang="en-US" sz="3500" dirty="0"/>
              <a:t>Back to the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EC336-D59E-C744-B373-79596AB477DF}"/>
              </a:ext>
            </a:extLst>
          </p:cNvPr>
          <p:cNvSpPr txBox="1"/>
          <p:nvPr/>
        </p:nvSpPr>
        <p:spPr>
          <a:xfrm>
            <a:off x="281608" y="5285740"/>
            <a:ext cx="71097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the known toxicity of the different substances applied, these effects were attributed primarily to cyfluthrin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994AC-7AFD-514C-A453-24E7492D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9535" b="4341"/>
          <a:stretch/>
        </p:blipFill>
        <p:spPr>
          <a:xfrm>
            <a:off x="4419600" y="289202"/>
            <a:ext cx="4457601" cy="4709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3A81FD-CE5B-6741-BF43-A193515F590C}"/>
              </a:ext>
            </a:extLst>
          </p:cNvPr>
          <p:cNvSpPr/>
          <p:nvPr/>
        </p:nvSpPr>
        <p:spPr>
          <a:xfrm>
            <a:off x="4537841" y="28956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33417A-D070-2845-A7D1-76E32D6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2133600"/>
            <a:ext cx="3985592" cy="2590800"/>
          </a:xfrm>
        </p:spPr>
        <p:txBody>
          <a:bodyPr/>
          <a:lstStyle/>
          <a:p>
            <a:r>
              <a:rPr lang="en-US" sz="2000" dirty="0"/>
              <a:t>After evaluation in the ED, all 27 vineyard workers were discharged home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Illness severity:</a:t>
            </a:r>
          </a:p>
          <a:p>
            <a:pPr lvl="1"/>
            <a:r>
              <a:rPr lang="en-US" sz="1600" dirty="0"/>
              <a:t>Moderate in five (19%)</a:t>
            </a:r>
          </a:p>
          <a:p>
            <a:pPr lvl="1"/>
            <a:r>
              <a:rPr lang="en-US" sz="1600" dirty="0"/>
              <a:t>Low in 20 (74%)</a:t>
            </a:r>
          </a:p>
          <a:p>
            <a:pPr lvl="1"/>
            <a:r>
              <a:rPr lang="en-US" sz="1600" dirty="0"/>
              <a:t>Not applicable in two (7%)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8FBF90-26CD-7E4A-943E-319C8621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202"/>
            <a:ext cx="8229600" cy="611187"/>
          </a:xfrm>
        </p:spPr>
        <p:txBody>
          <a:bodyPr/>
          <a:lstStyle/>
          <a:p>
            <a:r>
              <a:rPr lang="en-US" sz="3500" dirty="0"/>
              <a:t>Back to the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EC336-D59E-C744-B373-79596AB477DF}"/>
              </a:ext>
            </a:extLst>
          </p:cNvPr>
          <p:cNvSpPr txBox="1"/>
          <p:nvPr/>
        </p:nvSpPr>
        <p:spPr>
          <a:xfrm>
            <a:off x="281608" y="5285740"/>
            <a:ext cx="71097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the known toxicity of the different substances applied, these effects were attributed primarily to cyfluthrin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994AC-7AFD-514C-A453-24E7492D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9535" b="4341"/>
          <a:stretch/>
        </p:blipFill>
        <p:spPr>
          <a:xfrm>
            <a:off x="4419600" y="289202"/>
            <a:ext cx="4457601" cy="4709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077586-ED96-F54D-A338-45B7D8D04916}"/>
              </a:ext>
            </a:extLst>
          </p:cNvPr>
          <p:cNvSpPr/>
          <p:nvPr/>
        </p:nvSpPr>
        <p:spPr>
          <a:xfrm>
            <a:off x="4542020" y="19812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3A81FD-CE5B-6741-BF43-A193515F590C}"/>
              </a:ext>
            </a:extLst>
          </p:cNvPr>
          <p:cNvSpPr/>
          <p:nvPr/>
        </p:nvSpPr>
        <p:spPr>
          <a:xfrm>
            <a:off x="4537841" y="28956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03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33417A-D070-2845-A7D1-76E32D6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2133600"/>
            <a:ext cx="3985592" cy="2590800"/>
          </a:xfrm>
        </p:spPr>
        <p:txBody>
          <a:bodyPr/>
          <a:lstStyle/>
          <a:p>
            <a:r>
              <a:rPr lang="en-US" sz="2000" dirty="0"/>
              <a:t>After evaluation in the ED, all 27 vineyard workers were discharged home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Illness severity:</a:t>
            </a:r>
          </a:p>
          <a:p>
            <a:pPr lvl="1"/>
            <a:r>
              <a:rPr lang="en-US" sz="1600" dirty="0"/>
              <a:t>Moderate in five (19%)</a:t>
            </a:r>
          </a:p>
          <a:p>
            <a:pPr lvl="1"/>
            <a:r>
              <a:rPr lang="en-US" sz="1600" dirty="0"/>
              <a:t>Low in 20 (74%)</a:t>
            </a:r>
          </a:p>
          <a:p>
            <a:pPr lvl="1"/>
            <a:r>
              <a:rPr lang="en-US" sz="1600" dirty="0"/>
              <a:t>Not applicable in two (7%)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8FBF90-26CD-7E4A-943E-319C8621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202"/>
            <a:ext cx="8229600" cy="611187"/>
          </a:xfrm>
        </p:spPr>
        <p:txBody>
          <a:bodyPr/>
          <a:lstStyle/>
          <a:p>
            <a:r>
              <a:rPr lang="en-US" sz="3500" dirty="0"/>
              <a:t>Back to the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EC336-D59E-C744-B373-79596AB477DF}"/>
              </a:ext>
            </a:extLst>
          </p:cNvPr>
          <p:cNvSpPr txBox="1"/>
          <p:nvPr/>
        </p:nvSpPr>
        <p:spPr>
          <a:xfrm>
            <a:off x="281608" y="5285740"/>
            <a:ext cx="71097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the known toxicity of the different substances applied, these effects were attributed primarily to cyfluthrin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994AC-7AFD-514C-A453-24E7492D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9535" b="4341"/>
          <a:stretch/>
        </p:blipFill>
        <p:spPr>
          <a:xfrm>
            <a:off x="4419600" y="289202"/>
            <a:ext cx="4457601" cy="4709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077586-ED96-F54D-A338-45B7D8D04916}"/>
              </a:ext>
            </a:extLst>
          </p:cNvPr>
          <p:cNvSpPr/>
          <p:nvPr/>
        </p:nvSpPr>
        <p:spPr>
          <a:xfrm>
            <a:off x="4542020" y="19812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3A81FD-CE5B-6741-BF43-A193515F590C}"/>
              </a:ext>
            </a:extLst>
          </p:cNvPr>
          <p:cNvSpPr/>
          <p:nvPr/>
        </p:nvSpPr>
        <p:spPr>
          <a:xfrm>
            <a:off x="4537841" y="28956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9DCBD11-7299-AB47-8ECA-274ED1D72593}"/>
              </a:ext>
            </a:extLst>
          </p:cNvPr>
          <p:cNvSpPr/>
          <p:nvPr/>
        </p:nvSpPr>
        <p:spPr>
          <a:xfrm>
            <a:off x="4537840" y="3997335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61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33417A-D070-2845-A7D1-76E32D6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2133600"/>
            <a:ext cx="3985592" cy="2590800"/>
          </a:xfrm>
        </p:spPr>
        <p:txBody>
          <a:bodyPr/>
          <a:lstStyle/>
          <a:p>
            <a:r>
              <a:rPr lang="en-US" sz="2000" dirty="0"/>
              <a:t>After evaluation in the ED, all 27 vineyard workers were discharged home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Illness severity:</a:t>
            </a:r>
          </a:p>
          <a:p>
            <a:pPr lvl="1"/>
            <a:r>
              <a:rPr lang="en-US" sz="1600" dirty="0"/>
              <a:t>Moderate in five (19%)</a:t>
            </a:r>
          </a:p>
          <a:p>
            <a:pPr lvl="1"/>
            <a:r>
              <a:rPr lang="en-US" sz="1600" dirty="0"/>
              <a:t>Low in 20 (74%)</a:t>
            </a:r>
          </a:p>
          <a:p>
            <a:pPr lvl="1"/>
            <a:r>
              <a:rPr lang="en-US" sz="1600" dirty="0"/>
              <a:t>Not applicable in two (7%)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8FBF90-26CD-7E4A-943E-319C8621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202"/>
            <a:ext cx="8229600" cy="611187"/>
          </a:xfrm>
        </p:spPr>
        <p:txBody>
          <a:bodyPr/>
          <a:lstStyle/>
          <a:p>
            <a:r>
              <a:rPr lang="en-US" sz="3500" dirty="0"/>
              <a:t>Back to the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EC336-D59E-C744-B373-79596AB477DF}"/>
              </a:ext>
            </a:extLst>
          </p:cNvPr>
          <p:cNvSpPr txBox="1"/>
          <p:nvPr/>
        </p:nvSpPr>
        <p:spPr>
          <a:xfrm>
            <a:off x="281608" y="5285740"/>
            <a:ext cx="71097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the known toxicity of the different substances applied, these effects were attributed primarily to cyfluthrin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994AC-7AFD-514C-A453-24E7492D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9535" b="4341"/>
          <a:stretch/>
        </p:blipFill>
        <p:spPr>
          <a:xfrm>
            <a:off x="4419600" y="289202"/>
            <a:ext cx="4457601" cy="4709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077586-ED96-F54D-A338-45B7D8D04916}"/>
              </a:ext>
            </a:extLst>
          </p:cNvPr>
          <p:cNvSpPr/>
          <p:nvPr/>
        </p:nvSpPr>
        <p:spPr>
          <a:xfrm>
            <a:off x="4542020" y="19812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3A81FD-CE5B-6741-BF43-A193515F590C}"/>
              </a:ext>
            </a:extLst>
          </p:cNvPr>
          <p:cNvSpPr/>
          <p:nvPr/>
        </p:nvSpPr>
        <p:spPr>
          <a:xfrm>
            <a:off x="4537841" y="28956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9DCBD11-7299-AB47-8ECA-274ED1D72593}"/>
              </a:ext>
            </a:extLst>
          </p:cNvPr>
          <p:cNvSpPr/>
          <p:nvPr/>
        </p:nvSpPr>
        <p:spPr>
          <a:xfrm>
            <a:off x="4537840" y="3997335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DF086E-0CB5-934C-A7AB-E6323BAC209A}"/>
              </a:ext>
            </a:extLst>
          </p:cNvPr>
          <p:cNvSpPr/>
          <p:nvPr/>
        </p:nvSpPr>
        <p:spPr>
          <a:xfrm>
            <a:off x="4522850" y="3109818"/>
            <a:ext cx="3920359" cy="1807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4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33417A-D070-2845-A7D1-76E32D6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2133600"/>
            <a:ext cx="3985592" cy="2590800"/>
          </a:xfrm>
        </p:spPr>
        <p:txBody>
          <a:bodyPr/>
          <a:lstStyle/>
          <a:p>
            <a:r>
              <a:rPr lang="en-US" sz="2000" dirty="0"/>
              <a:t>After evaluation in the ED, all 27 vineyard workers were discharged home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Illness severity:</a:t>
            </a:r>
          </a:p>
          <a:p>
            <a:pPr lvl="1"/>
            <a:r>
              <a:rPr lang="en-US" sz="1600" dirty="0"/>
              <a:t>Moderate in five (19%)</a:t>
            </a:r>
          </a:p>
          <a:p>
            <a:pPr lvl="1"/>
            <a:r>
              <a:rPr lang="en-US" sz="1600" dirty="0"/>
              <a:t>Low in 20 (74%)</a:t>
            </a:r>
          </a:p>
          <a:p>
            <a:pPr lvl="1"/>
            <a:r>
              <a:rPr lang="en-US" sz="1600" dirty="0"/>
              <a:t>Not applicable in two (7%)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8FBF90-26CD-7E4A-943E-319C8621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202"/>
            <a:ext cx="8229600" cy="611187"/>
          </a:xfrm>
        </p:spPr>
        <p:txBody>
          <a:bodyPr/>
          <a:lstStyle/>
          <a:p>
            <a:r>
              <a:rPr lang="en-US" sz="3500" dirty="0"/>
              <a:t>Back to the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5EC336-D59E-C744-B373-79596AB477DF}"/>
              </a:ext>
            </a:extLst>
          </p:cNvPr>
          <p:cNvSpPr txBox="1"/>
          <p:nvPr/>
        </p:nvSpPr>
        <p:spPr>
          <a:xfrm>
            <a:off x="281608" y="5285740"/>
            <a:ext cx="71097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the known toxicity of the different substances applied, these effects were attributed primarily to cyfluthrin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994AC-7AFD-514C-A453-24E7492D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r="9535" b="4341"/>
          <a:stretch/>
        </p:blipFill>
        <p:spPr>
          <a:xfrm>
            <a:off x="4419600" y="289202"/>
            <a:ext cx="4457601" cy="4709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077586-ED96-F54D-A338-45B7D8D04916}"/>
              </a:ext>
            </a:extLst>
          </p:cNvPr>
          <p:cNvSpPr/>
          <p:nvPr/>
        </p:nvSpPr>
        <p:spPr>
          <a:xfrm>
            <a:off x="4542020" y="19812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3A81FD-CE5B-6741-BF43-A193515F590C}"/>
              </a:ext>
            </a:extLst>
          </p:cNvPr>
          <p:cNvSpPr/>
          <p:nvPr/>
        </p:nvSpPr>
        <p:spPr>
          <a:xfrm>
            <a:off x="4537841" y="2895600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9DCBD11-7299-AB47-8ECA-274ED1D72593}"/>
              </a:ext>
            </a:extLst>
          </p:cNvPr>
          <p:cNvSpPr/>
          <p:nvPr/>
        </p:nvSpPr>
        <p:spPr>
          <a:xfrm>
            <a:off x="4537840" y="3997335"/>
            <a:ext cx="3920359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DF086E-0CB5-934C-A7AB-E6323BAC209A}"/>
              </a:ext>
            </a:extLst>
          </p:cNvPr>
          <p:cNvSpPr/>
          <p:nvPr/>
        </p:nvSpPr>
        <p:spPr>
          <a:xfrm>
            <a:off x="4522850" y="3109818"/>
            <a:ext cx="3920359" cy="1807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2E80CCB-ABDA-0B47-9271-33CBADC97A38}"/>
              </a:ext>
            </a:extLst>
          </p:cNvPr>
          <p:cNvSpPr/>
          <p:nvPr/>
        </p:nvSpPr>
        <p:spPr>
          <a:xfrm>
            <a:off x="4534093" y="3332167"/>
            <a:ext cx="3920359" cy="17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50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97644-EA82-164A-995F-24B12DE79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C6B661-E7FD-0C46-A735-F5633952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4" y="1856630"/>
            <a:ext cx="3068493" cy="2301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ECE5FE-97F3-1643-B017-3D4CD95AE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10" t="12810" r="29070"/>
          <a:stretch/>
        </p:blipFill>
        <p:spPr>
          <a:xfrm>
            <a:off x="7450743" y="1831916"/>
            <a:ext cx="1312257" cy="2314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78245F-C768-AD42-9A15-4994346FB399}"/>
              </a:ext>
            </a:extLst>
          </p:cNvPr>
          <p:cNvSpPr txBox="1"/>
          <p:nvPr/>
        </p:nvSpPr>
        <p:spPr>
          <a:xfrm>
            <a:off x="401024" y="751079"/>
            <a:ext cx="3200400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Foliage samples from citrus orchard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5492E8-9D38-494C-AB6D-AA4CED0FC595}"/>
              </a:ext>
            </a:extLst>
          </p:cNvPr>
          <p:cNvSpPr txBox="1"/>
          <p:nvPr/>
        </p:nvSpPr>
        <p:spPr>
          <a:xfrm>
            <a:off x="4572000" y="751079"/>
            <a:ext cx="4111391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Foliage samples from grape vineyard &amp; workers clothing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D7C593-994D-E54D-BEBC-0230C20BCB3D}"/>
              </a:ext>
            </a:extLst>
          </p:cNvPr>
          <p:cNvSpPr txBox="1"/>
          <p:nvPr/>
        </p:nvSpPr>
        <p:spPr>
          <a:xfrm>
            <a:off x="917874" y="5486400"/>
            <a:ext cx="203479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cyfluthrin levels of 1.14 ppm.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08A687-2730-A740-B9A7-DCF00F211679}"/>
              </a:ext>
            </a:extLst>
          </p:cNvPr>
          <p:cNvSpPr txBox="1"/>
          <p:nvPr/>
        </p:nvSpPr>
        <p:spPr>
          <a:xfrm>
            <a:off x="5332294" y="5464359"/>
            <a:ext cx="25908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measurable levels </a:t>
            </a:r>
          </a:p>
          <a:p>
            <a:pPr algn="ctr"/>
            <a:r>
              <a:rPr lang="en-US" b="1" dirty="0"/>
              <a:t>of cyfluthrin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CF84DBC9-2CAA-2946-B475-22A5F72E64E2}"/>
              </a:ext>
            </a:extLst>
          </p:cNvPr>
          <p:cNvSpPr/>
          <p:nvPr/>
        </p:nvSpPr>
        <p:spPr>
          <a:xfrm rot="5400000">
            <a:off x="1500272" y="4531197"/>
            <a:ext cx="869995" cy="4455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E5FBFC-EE3C-1C47-9AE7-218CBC40E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876" y="1831916"/>
            <a:ext cx="3086163" cy="2314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EFD8E501-70CA-BD43-9967-0A037989883E}"/>
              </a:ext>
            </a:extLst>
          </p:cNvPr>
          <p:cNvSpPr/>
          <p:nvPr/>
        </p:nvSpPr>
        <p:spPr>
          <a:xfrm rot="5400000">
            <a:off x="6192696" y="4582683"/>
            <a:ext cx="869995" cy="4455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48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07D68-353D-D442-BD41-07C5B6E6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50813"/>
            <a:ext cx="7797800" cy="1296987"/>
          </a:xfrm>
        </p:spPr>
        <p:txBody>
          <a:bodyPr/>
          <a:lstStyle/>
          <a:p>
            <a:r>
              <a:rPr lang="en-US" b="0" dirty="0"/>
              <a:t>This case highlights 2 potential occupational </a:t>
            </a:r>
            <a:br>
              <a:rPr lang="en-US" b="0" dirty="0"/>
            </a:br>
            <a:r>
              <a:rPr lang="en-US" b="0" dirty="0"/>
              <a:t>hazards in agriculture: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1B281F-88D1-8E44-9D72-2DAA29803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endParaRPr lang="en-US" sz="5000" dirty="0"/>
          </a:p>
          <a:p>
            <a:pPr marL="514350" indent="-514350">
              <a:buAutoNum type="arabicPeriod"/>
            </a:pPr>
            <a:r>
              <a:rPr lang="en-US" sz="5000" dirty="0"/>
              <a:t> Pyrethroid toxicity </a:t>
            </a:r>
          </a:p>
          <a:p>
            <a:pPr marL="514350" indent="-514350">
              <a:buAutoNum type="arabicPeriod"/>
            </a:pPr>
            <a:endParaRPr lang="en-US" sz="5000" dirty="0"/>
          </a:p>
          <a:p>
            <a:pPr marL="514350" indent="-514350">
              <a:buAutoNum type="arabicPeriod"/>
            </a:pPr>
            <a:r>
              <a:rPr lang="en-US" sz="5000" dirty="0"/>
              <a:t> Pesticide drift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1F8401-96D8-1F43-961C-B62B191DAC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60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752600"/>
            <a:ext cx="3657600" cy="2775239"/>
          </a:xfrm>
        </p:spPr>
        <p:txBody>
          <a:bodyPr/>
          <a:lstStyle/>
          <a:p>
            <a:r>
              <a:rPr lang="en-US" sz="2000" dirty="0"/>
              <a:t>27 farmworkers in neighboring vineyard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Not aware of cyfluthrin application in the nearby citrus orchard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2A29BD-5297-444E-870C-4C6219C07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7" r="12006" b="7143"/>
          <a:stretch/>
        </p:blipFill>
        <p:spPr>
          <a:xfrm>
            <a:off x="533400" y="2667000"/>
            <a:ext cx="4771716" cy="3352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2856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2DE1A-18EE-D944-8B44-9972E36A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Pesticide Drift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0988D-1CD6-C243-B4FE-776FBB92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37" y="1981200"/>
            <a:ext cx="4495801" cy="4198938"/>
          </a:xfrm>
        </p:spPr>
        <p:txBody>
          <a:bodyPr/>
          <a:lstStyle/>
          <a:p>
            <a:r>
              <a:rPr lang="en-US" sz="2300" dirty="0"/>
              <a:t>Airborne movement of pesticides from an area of application to any unintended site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dirty="0"/>
              <a:t>Occurs: </a:t>
            </a:r>
          </a:p>
          <a:p>
            <a:pPr lvl="1"/>
            <a:r>
              <a:rPr lang="en-US" sz="2000" dirty="0"/>
              <a:t>During application</a:t>
            </a:r>
          </a:p>
          <a:p>
            <a:pPr lvl="1"/>
            <a:r>
              <a:rPr lang="en-US" sz="2000" dirty="0"/>
              <a:t>When droplets or dust travel away from the target site</a:t>
            </a:r>
          </a:p>
          <a:p>
            <a:pPr lvl="1"/>
            <a:r>
              <a:rPr lang="en-US" sz="2000" dirty="0"/>
              <a:t>When some chemicals become vapors that can move off-site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97644-EA82-164A-995F-24B12DE79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C0C92A-C11C-B241-89E8-76FFC496C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 t="2508" r="3198"/>
          <a:stretch/>
        </p:blipFill>
        <p:spPr>
          <a:xfrm>
            <a:off x="4724400" y="1817688"/>
            <a:ext cx="4267200" cy="29620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910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2DE1A-18EE-D944-8B44-9972E36A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Pesticide Drift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0988D-1CD6-C243-B4FE-776FBB92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8" y="1981200"/>
            <a:ext cx="4719638" cy="3589338"/>
          </a:xfrm>
        </p:spPr>
        <p:txBody>
          <a:bodyPr/>
          <a:lstStyle/>
          <a:p>
            <a:r>
              <a:rPr lang="en-US" sz="2000" dirty="0"/>
              <a:t>Drift of cyfluthrin was determined to be the cause of the symptoms in all 27 farmworkers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1600" dirty="0"/>
              <a:t>Short distance between site of pesticide application &amp; farmworkers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Detection of cyfluthrin on foliage SE of spray direction (direction of farmworkers)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Temporal relationship between application &amp; symptom onset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/>
              <a:t>Symptoms consistent with those caused by pyrethroid pesticides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97644-EA82-164A-995F-24B12DE79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A762C1-5585-E140-B960-76C103703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8"/>
          <a:stretch/>
        </p:blipFill>
        <p:spPr>
          <a:xfrm>
            <a:off x="5105400" y="1579000"/>
            <a:ext cx="3759530" cy="246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2D0D13-2F2C-8146-9EC4-12C907F6F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565" y="4495800"/>
            <a:ext cx="2743200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6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2DE1A-18EE-D944-8B44-9972E36A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Pesticide Drift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0988D-1CD6-C243-B4FE-776FBB92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1" y="2323553"/>
            <a:ext cx="4640779" cy="4198938"/>
          </a:xfrm>
        </p:spPr>
        <p:txBody>
          <a:bodyPr/>
          <a:lstStyle/>
          <a:p>
            <a:r>
              <a:rPr lang="en-US" sz="2300" dirty="0"/>
              <a:t>1998--2003 in California, 12% (297 of 2,470) of occupational pesticide illness reports were attributed to pesticide drift</a:t>
            </a:r>
          </a:p>
          <a:p>
            <a:endParaRPr lang="en-US" sz="2300" dirty="0"/>
          </a:p>
          <a:p>
            <a:r>
              <a:rPr lang="en-US" sz="2300" dirty="0"/>
              <a:t>Contributing factors in this case: </a:t>
            </a:r>
          </a:p>
          <a:p>
            <a:pPr lvl="1"/>
            <a:r>
              <a:rPr lang="en-US" sz="1800" dirty="0"/>
              <a:t>Unpredictable weather patterns </a:t>
            </a:r>
          </a:p>
          <a:p>
            <a:pPr lvl="1"/>
            <a:r>
              <a:rPr lang="en-US" sz="1800" dirty="0"/>
              <a:t>Inadequate communication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97644-EA82-164A-995F-24B12DE79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B34DB3-0FA8-0341-9020-B394AF4E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889" y="19050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03544"/>
            <a:ext cx="4572000" cy="4467081"/>
          </a:xfrm>
        </p:spPr>
        <p:txBody>
          <a:bodyPr/>
          <a:lstStyle/>
          <a:p>
            <a:r>
              <a:rPr lang="en-US" sz="2000" dirty="0"/>
              <a:t>Several vineyard workers noticed a chemical odor &amp; began feeling ill</a:t>
            </a:r>
          </a:p>
          <a:p>
            <a:endParaRPr lang="en-US" sz="2000" dirty="0"/>
          </a:p>
          <a:p>
            <a:r>
              <a:rPr lang="en-US" sz="2000" dirty="0"/>
              <a:t>911 phone call was made </a:t>
            </a:r>
          </a:p>
          <a:p>
            <a:endParaRPr lang="en-US" sz="2000" dirty="0"/>
          </a:p>
          <a:p>
            <a:r>
              <a:rPr lang="en-US" sz="2000" dirty="0"/>
              <a:t>7:55am: HAZMAT team arrived </a:t>
            </a:r>
          </a:p>
          <a:p>
            <a:endParaRPr lang="en-US" sz="2000" dirty="0"/>
          </a:p>
          <a:p>
            <a:r>
              <a:rPr lang="en-US" sz="2000" dirty="0"/>
              <a:t>27 exposed farmworkers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23 decontaminated on site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All transported to medical care for evaluation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0704B6-206F-BA43-BECE-97165B52A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6" r="6980" b="7317"/>
          <a:stretch/>
        </p:blipFill>
        <p:spPr>
          <a:xfrm>
            <a:off x="4589813" y="1219200"/>
            <a:ext cx="430396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9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Learn about historical uses and classification systems of </a:t>
            </a:r>
            <a:r>
              <a:rPr lang="en-US" sz="2800" dirty="0" err="1" smtClean="0"/>
              <a:t>pyrethrins</a:t>
            </a:r>
            <a:r>
              <a:rPr lang="en-US" sz="2800" dirty="0" smtClean="0"/>
              <a:t>/</a:t>
            </a:r>
            <a:r>
              <a:rPr lang="en-US" sz="2800" dirty="0" err="1" smtClean="0"/>
              <a:t>pyrethroid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Learn about different types of </a:t>
            </a:r>
            <a:r>
              <a:rPr lang="en-US" sz="2800" dirty="0" err="1" smtClean="0"/>
              <a:t>pyrethroids</a:t>
            </a:r>
            <a:r>
              <a:rPr lang="en-US" sz="2800" dirty="0" smtClean="0"/>
              <a:t> and factors that influence toxicity</a:t>
            </a:r>
          </a:p>
          <a:p>
            <a:endParaRPr lang="en-US" sz="2800" dirty="0" smtClean="0"/>
          </a:p>
          <a:p>
            <a:r>
              <a:rPr lang="en-US" sz="2800" dirty="0" smtClean="0"/>
              <a:t>Understand characteristics of exposure to </a:t>
            </a:r>
            <a:r>
              <a:rPr lang="en-US" sz="2800" dirty="0" err="1" smtClean="0"/>
              <a:t>pyrethroids</a:t>
            </a:r>
            <a:r>
              <a:rPr lang="en-US" sz="2800" dirty="0" smtClean="0"/>
              <a:t> and clinical management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1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err="1" smtClean="0">
                <a:ea typeface="ＭＳ Ｐゴシック" charset="-128"/>
              </a:rPr>
              <a:t>Pyrethrins</a:t>
            </a:r>
            <a:r>
              <a:rPr lang="en-US" altLang="en-US" dirty="0" smtClean="0">
                <a:ea typeface="ＭＳ Ｐゴシック" charset="-128"/>
              </a:rPr>
              <a:t> - Background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584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28626" y="1676400"/>
            <a:ext cx="4143374" cy="3810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Used in China since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AD for insecticidal properties</a:t>
            </a:r>
          </a:p>
          <a:p>
            <a:pPr eaLnBrk="1" hangingPunct="1">
              <a:defRPr/>
            </a:pPr>
            <a:r>
              <a:rPr lang="en-US" sz="2400" dirty="0" smtClean="0"/>
              <a:t>Commercial applications since 1800’s</a:t>
            </a:r>
          </a:p>
          <a:p>
            <a:pPr eaLnBrk="1" hangingPunct="1">
              <a:defRPr/>
            </a:pPr>
            <a:r>
              <a:rPr lang="en-US" sz="2400" dirty="0" smtClean="0"/>
              <a:t>Organic extraction to isolate </a:t>
            </a:r>
            <a:r>
              <a:rPr lang="en-US" sz="2400" dirty="0" err="1" smtClean="0"/>
              <a:t>pyrethrin</a:t>
            </a:r>
            <a:r>
              <a:rPr lang="en-US" sz="2400" dirty="0" smtClean="0"/>
              <a:t> compounds</a:t>
            </a:r>
          </a:p>
          <a:p>
            <a:pPr eaLnBrk="1" hangingPunct="1">
              <a:defRPr/>
            </a:pPr>
            <a:r>
              <a:rPr lang="en-US" sz="2400" dirty="0" smtClean="0"/>
              <a:t>Photosensitive </a:t>
            </a:r>
            <a:r>
              <a:rPr lang="mr-IN" sz="2400" dirty="0" smtClean="0"/>
              <a:t>–</a:t>
            </a:r>
            <a:r>
              <a:rPr lang="en-US" sz="2400" dirty="0" smtClean="0"/>
              <a:t> easily degrade</a:t>
            </a: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431800" y="620713"/>
            <a:ext cx="44450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900" b="1">
              <a:solidFill>
                <a:schemeClr val="bg1"/>
              </a:solidFill>
            </a:endParaRP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11033E0-C1B0-214D-A053-7BDB55996C0A}" type="slidenum">
              <a:rPr lang="en-US" altLang="en-US" sz="1400">
                <a:solidFill>
                  <a:srgbClr val="4D4D4D"/>
                </a:solidFill>
              </a:rPr>
              <a:pPr eaLnBrk="1" hangingPunct="1"/>
              <a:t>6</a:t>
            </a:fld>
            <a:endParaRPr lang="en-US" altLang="en-US" sz="1400">
              <a:solidFill>
                <a:srgbClr val="4D4D4D"/>
              </a:solidFill>
            </a:endParaRPr>
          </a:p>
        </p:txBody>
      </p:sp>
      <p:pic>
        <p:nvPicPr>
          <p:cNvPr id="1026" name="Picture 2" descr="mage result for chrysanthemum cinerariaefol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60500"/>
            <a:ext cx="4265283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7038" y="4406384"/>
            <a:ext cx="3713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Chrysanthemum </a:t>
            </a:r>
            <a:r>
              <a:rPr lang="en-US" sz="1400" i="1" dirty="0" err="1" smtClean="0"/>
              <a:t>cinerariaefolium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Pyrethrins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7" y="-685800"/>
            <a:ext cx="6535311" cy="92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Pyrethroids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932175"/>
            <a:ext cx="5057776" cy="4544826"/>
          </a:xfrm>
        </p:spPr>
        <p:txBody>
          <a:bodyPr/>
          <a:lstStyle/>
          <a:p>
            <a:r>
              <a:rPr lang="en-US" sz="2800" dirty="0" smtClean="0"/>
              <a:t>Synthetic analogs of </a:t>
            </a:r>
            <a:r>
              <a:rPr lang="en-US" sz="2800" dirty="0" err="1" smtClean="0"/>
              <a:t>pyrethrins</a:t>
            </a:r>
            <a:endParaRPr lang="en-US" sz="2800" dirty="0" smtClean="0"/>
          </a:p>
          <a:p>
            <a:r>
              <a:rPr lang="en-US" sz="2800" dirty="0" smtClean="0"/>
              <a:t>Originally produced in 1940’s</a:t>
            </a:r>
          </a:p>
          <a:p>
            <a:r>
              <a:rPr lang="en-US" sz="2800" dirty="0" smtClean="0"/>
              <a:t>Most contain chiral centers</a:t>
            </a:r>
          </a:p>
          <a:p>
            <a:pPr lvl="1"/>
            <a:r>
              <a:rPr lang="en-US" sz="2400" dirty="0" smtClean="0"/>
              <a:t>Significant impacts on activity</a:t>
            </a:r>
          </a:p>
          <a:p>
            <a:pPr lvl="1"/>
            <a:r>
              <a:rPr lang="en-US" sz="2400" i="1" dirty="0" smtClean="0"/>
              <a:t>Cis </a:t>
            </a:r>
            <a:r>
              <a:rPr lang="en-US" sz="2400" dirty="0" smtClean="0"/>
              <a:t>typically more potent than </a:t>
            </a:r>
            <a:r>
              <a:rPr lang="en-US" sz="2400" i="1" dirty="0" smtClean="0"/>
              <a:t>trans</a:t>
            </a:r>
          </a:p>
          <a:p>
            <a:r>
              <a:rPr lang="en-US" sz="2800" dirty="0" smtClean="0"/>
              <a:t>Typically more potent than natural derivatives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 flipH="1" flipV="1">
            <a:off x="6675438" y="8534400"/>
            <a:ext cx="1985962" cy="720725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32174"/>
            <a:ext cx="350263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Pyrethroid</a:t>
            </a:r>
            <a:r>
              <a:rPr lang="en-US" dirty="0" smtClean="0"/>
              <a:t> Classification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828800"/>
            <a:ext cx="5156200" cy="4297363"/>
          </a:xfrm>
        </p:spPr>
        <p:txBody>
          <a:bodyPr/>
          <a:lstStyle/>
          <a:p>
            <a:r>
              <a:rPr lang="en-US" dirty="0" smtClean="0"/>
              <a:t>Originally classified based on toxic syndromes:</a:t>
            </a:r>
          </a:p>
          <a:p>
            <a:pPr lvl="1"/>
            <a:r>
              <a:rPr lang="en-US" dirty="0" smtClean="0"/>
              <a:t>T syndrome (</a:t>
            </a:r>
            <a:r>
              <a:rPr lang="en-US" dirty="0" err="1" smtClean="0"/>
              <a:t>pyrethrin</a:t>
            </a:r>
            <a:r>
              <a:rPr lang="en-US" dirty="0" smtClean="0"/>
              <a:t> and most non </a:t>
            </a:r>
            <a:r>
              <a:rPr lang="en-US" dirty="0" err="1" smtClean="0"/>
              <a:t>cyano</a:t>
            </a:r>
            <a:r>
              <a:rPr lang="en-US" dirty="0" smtClean="0"/>
              <a:t>-containing </a:t>
            </a:r>
            <a:r>
              <a:rPr lang="en-US" dirty="0" err="1" smtClean="0"/>
              <a:t>pyrethroids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CS syndrome (most </a:t>
            </a:r>
            <a:r>
              <a:rPr lang="en-US" dirty="0" err="1" smtClean="0"/>
              <a:t>cyano</a:t>
            </a:r>
            <a:r>
              <a:rPr lang="en-US" dirty="0" smtClean="0"/>
              <a:t> containing </a:t>
            </a:r>
            <a:r>
              <a:rPr lang="en-US" dirty="0" err="1" smtClean="0"/>
              <a:t>pyrethroids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D9D4D7-5ABA-5B41-B1EC-A814DE93C9CE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25" y="2209800"/>
            <a:ext cx="3327400" cy="22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ation_white">
  <a:themeElements>
    <a:clrScheme name="Presentation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_whi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MICE_Webinar_2013_Final" id="{A3A4E5DF-EBE2-354C-9C33-E23993EF5FB8}" vid="{65B810D3-B6F0-AA49-95B8-45195BAEFAE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OHSU template</Template>
  <TotalTime>20834</TotalTime>
  <Words>1608</Words>
  <Application>Microsoft Macintosh PowerPoint</Application>
  <PresentationFormat>On-screen Show (4:3)</PresentationFormat>
  <Paragraphs>305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ＭＳ Ｐゴシック</vt:lpstr>
      <vt:lpstr>Wingdings</vt:lpstr>
      <vt:lpstr>Arial</vt:lpstr>
      <vt:lpstr>Presentation_white</vt:lpstr>
      <vt:lpstr>PowerPoint Presentation</vt:lpstr>
      <vt:lpstr>May 12th, 2005 – Kern County, CA</vt:lpstr>
      <vt:lpstr>PowerPoint Presentation</vt:lpstr>
      <vt:lpstr>PowerPoint Presentation</vt:lpstr>
      <vt:lpstr>Learning Objectives</vt:lpstr>
      <vt:lpstr>Pyrethrins - Background</vt:lpstr>
      <vt:lpstr>Pyrethrins</vt:lpstr>
      <vt:lpstr>Pyrethroids</vt:lpstr>
      <vt:lpstr>Pyrethroid Classification </vt:lpstr>
      <vt:lpstr>Pyrethroid Classification </vt:lpstr>
      <vt:lpstr>Exposure</vt:lpstr>
      <vt:lpstr>Metabolism and Elimination</vt:lpstr>
      <vt:lpstr>Mechanism</vt:lpstr>
      <vt:lpstr>Clinical Manifestations</vt:lpstr>
      <vt:lpstr>Occupational Exposures</vt:lpstr>
      <vt:lpstr>T Syndrome vs CS Syndrome</vt:lpstr>
      <vt:lpstr>Management</vt:lpstr>
      <vt:lpstr>Occupational Monitoring</vt:lpstr>
      <vt:lpstr>OSHA limits</vt:lpstr>
      <vt:lpstr>Pyrethroid Exposure Data</vt:lpstr>
      <vt:lpstr>PowerPoint Presentation</vt:lpstr>
      <vt:lpstr>Back to the case</vt:lpstr>
      <vt:lpstr>Back to the case</vt:lpstr>
      <vt:lpstr>Back to the case</vt:lpstr>
      <vt:lpstr>Back to the case</vt:lpstr>
      <vt:lpstr>Back to the case</vt:lpstr>
      <vt:lpstr>Back to the case</vt:lpstr>
      <vt:lpstr>PowerPoint Presentation</vt:lpstr>
      <vt:lpstr>This case highlights 2 potential occupational  hazards in agriculture: </vt:lpstr>
      <vt:lpstr>Pesticide Drift </vt:lpstr>
      <vt:lpstr>Pesticide Drift </vt:lpstr>
      <vt:lpstr>Pesticide Drift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tony.rian@gmail.com</dc:creator>
  <cp:lastModifiedBy>tony.rian@gmail.com</cp:lastModifiedBy>
  <cp:revision>25</cp:revision>
  <cp:lastPrinted>2013-01-21T14:47:48Z</cp:lastPrinted>
  <dcterms:created xsi:type="dcterms:W3CDTF">2018-08-19T18:48:32Z</dcterms:created>
  <dcterms:modified xsi:type="dcterms:W3CDTF">2018-09-05T04:22:43Z</dcterms:modified>
</cp:coreProperties>
</file>